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44344c3802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44344c3802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44344c3802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44344c3802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44344c3802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44344c3802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44344c3802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44344c3802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44344c3802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44344c3802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44344c3802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44344c3802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44344c3802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44344c3802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4344c3802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4344c3802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4344c3802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4344c3802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44344c3802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44344c3802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44344c3802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44344c3802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4344c3802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4344c3802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4344c3802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44344c3802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4344c3802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44344c3802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44344c3802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44344c3802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93825" y="736450"/>
            <a:ext cx="9055800" cy="336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5400" b="1" dirty="0">
                <a:latin typeface="Calibri" pitchFamily="34" charset="0"/>
              </a:rPr>
              <a:t>Научная аспирантура</a:t>
            </a:r>
            <a:endParaRPr sz="5400" b="1" dirty="0">
              <a:latin typeface="Calibri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3600" b="1" dirty="0" smtClean="0">
              <a:latin typeface="Calibri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 dirty="0">
              <a:latin typeface="Calibri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 dirty="0">
              <a:latin typeface="Calibri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 b="1" dirty="0">
                <a:latin typeface="Calibri" pitchFamily="34" charset="0"/>
              </a:rPr>
              <a:t>Предложения Совета по науке при Минобрнауки</a:t>
            </a:r>
            <a:endParaRPr sz="3400" b="1" dirty="0">
              <a:latin typeface="Calibri" pitchFamily="34" charset="0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/>
          </a:p>
        </p:txBody>
      </p:sp>
      <p:sp>
        <p:nvSpPr>
          <p:cNvPr id="115" name="Google Shape;115;p22"/>
          <p:cNvSpPr txBox="1"/>
          <p:nvPr/>
        </p:nvSpPr>
        <p:spPr>
          <a:xfrm>
            <a:off x="479727" y="1846712"/>
            <a:ext cx="8399100" cy="2929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 b="1" dirty="0">
                <a:latin typeface="Calibri" pitchFamily="34" charset="0"/>
              </a:rPr>
              <a:t>Обсудим необходимые изменения, которые позволят реализовывать </a:t>
            </a:r>
            <a:r>
              <a:rPr lang="ru" sz="3200" b="1" dirty="0">
                <a:solidFill>
                  <a:srgbClr val="FF0000"/>
                </a:solidFill>
                <a:latin typeface="Calibri" pitchFamily="34" charset="0"/>
              </a:rPr>
              <a:t>научную аспирантуру</a:t>
            </a:r>
            <a:r>
              <a:rPr lang="ru" sz="3200" b="1" dirty="0">
                <a:latin typeface="Calibri" pitchFamily="34" charset="0"/>
              </a:rPr>
              <a:t> в рамках системы высшего образования</a:t>
            </a:r>
            <a:endParaRPr sz="3200" b="1" dirty="0">
              <a:latin typeface="Calibri" pitchFamily="34" charset="0"/>
            </a:endParaRPr>
          </a:p>
          <a:p>
            <a:pPr marL="45720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/>
          </a:p>
        </p:txBody>
      </p:sp>
      <p:sp>
        <p:nvSpPr>
          <p:cNvPr id="121" name="Google Shape;121;p23"/>
          <p:cNvSpPr txBox="1"/>
          <p:nvPr/>
        </p:nvSpPr>
        <p:spPr>
          <a:xfrm>
            <a:off x="197494" y="2112714"/>
            <a:ext cx="8685900" cy="4520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 dirty="0">
                <a:solidFill>
                  <a:schemeClr val="dk1"/>
                </a:solidFill>
                <a:latin typeface="Calibri" pitchFamily="34" charset="0"/>
              </a:rPr>
              <a:t>Необходимо существенно расширить возможности научных и образовательных организаций самостоятельно устанавливать </a:t>
            </a:r>
            <a:r>
              <a:rPr lang="ru" sz="2400" b="1" dirty="0">
                <a:solidFill>
                  <a:schemeClr val="dk1"/>
                </a:solidFill>
                <a:latin typeface="Calibri" pitchFamily="34" charset="0"/>
              </a:rPr>
              <a:t>перечень, формы и объем</a:t>
            </a:r>
            <a:r>
              <a:rPr lang="ru" sz="2400" dirty="0">
                <a:solidFill>
                  <a:schemeClr val="dk1"/>
                </a:solidFill>
                <a:latin typeface="Calibri" pitchFamily="34" charset="0"/>
              </a:rPr>
              <a:t> теоретических и практических занятий в аспирантуре, для чего </a:t>
            </a:r>
            <a:r>
              <a:rPr lang="ru" sz="2400" b="1" dirty="0">
                <a:solidFill>
                  <a:schemeClr val="dk1"/>
                </a:solidFill>
                <a:latin typeface="Calibri" pitchFamily="34" charset="0"/>
              </a:rPr>
              <a:t>внести изменения в Федеральные государственные образовательные стандарты (ФГОС)</a:t>
            </a:r>
            <a:r>
              <a:rPr lang="ru" sz="2400" dirty="0">
                <a:solidFill>
                  <a:schemeClr val="dk1"/>
                </a:solidFill>
                <a:latin typeface="Calibri" pitchFamily="34" charset="0"/>
              </a:rPr>
              <a:t>:</a:t>
            </a:r>
            <a:endParaRPr sz="2400" dirty="0">
              <a:solidFill>
                <a:schemeClr val="dk1"/>
              </a:solidFill>
              <a:latin typeface="Calibri" pitchFamily="34" charset="0"/>
            </a:endParaRPr>
          </a:p>
          <a:p>
            <a:pPr marL="0" lvl="0" indent="0" algn="just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" sz="2400" dirty="0">
                <a:solidFill>
                  <a:schemeClr val="dk1"/>
                </a:solidFill>
                <a:latin typeface="Calibri" pitchFamily="34" charset="0"/>
              </a:rPr>
              <a:t>- вариативность установления объема образовательной составляющей по выбору организации;</a:t>
            </a:r>
            <a:endParaRPr sz="2400" dirty="0">
              <a:solidFill>
                <a:schemeClr val="dk1"/>
              </a:solidFill>
              <a:latin typeface="Calibri" pitchFamily="34" charset="0"/>
            </a:endParaRPr>
          </a:p>
          <a:p>
            <a:pPr marL="0" lvl="0" indent="0" algn="just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 dirty="0">
                <a:solidFill>
                  <a:schemeClr val="dk1"/>
                </a:solidFill>
                <a:latin typeface="Calibri" pitchFamily="34" charset="0"/>
              </a:rPr>
              <a:t>- вариативность наличия практических занятий;</a:t>
            </a:r>
            <a:endParaRPr sz="2400" dirty="0">
              <a:solidFill>
                <a:schemeClr val="dk1"/>
              </a:solidFill>
              <a:latin typeface="Calibri" pitchFamily="34" charset="0"/>
            </a:endParaRPr>
          </a:p>
          <a:p>
            <a:pPr marL="0" lvl="0" indent="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" sz="2400" dirty="0">
                <a:solidFill>
                  <a:schemeClr val="dk1"/>
                </a:solidFill>
                <a:latin typeface="Calibri" pitchFamily="34" charset="0"/>
              </a:rPr>
              <a:t>- вариативность педагогической практики.</a:t>
            </a:r>
            <a:endParaRPr sz="2400" dirty="0">
              <a:latin typeface="Calibri" pitchFamily="34" charset="0"/>
            </a:endParaRPr>
          </a:p>
        </p:txBody>
      </p:sp>
      <p:sp>
        <p:nvSpPr>
          <p:cNvPr id="122" name="Google Shape;122;p23"/>
          <p:cNvSpPr txBox="1"/>
          <p:nvPr/>
        </p:nvSpPr>
        <p:spPr>
          <a:xfrm>
            <a:off x="17625" y="-20700"/>
            <a:ext cx="9003600" cy="6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 b="1" dirty="0">
                <a:solidFill>
                  <a:schemeClr val="dk1"/>
                </a:solidFill>
                <a:latin typeface="Calibri" pitchFamily="34" charset="0"/>
              </a:rPr>
              <a:t>Возможность выбора организацией одной из траектории реализации программы аспирантуры</a:t>
            </a:r>
            <a:endParaRPr sz="2800" b="1" dirty="0">
              <a:solidFill>
                <a:schemeClr val="dk1"/>
              </a:solidFill>
              <a:latin typeface="Calibri" pitchFamily="34" charset="0"/>
            </a:endParaRP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 b="1" dirty="0">
                <a:solidFill>
                  <a:schemeClr val="dk1"/>
                </a:solidFill>
                <a:latin typeface="Calibri" pitchFamily="34" charset="0"/>
              </a:rPr>
              <a:t>(научно-педагогическая или научная аспирантура)</a:t>
            </a:r>
            <a:endParaRPr sz="28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/>
          </a:p>
        </p:txBody>
      </p:sp>
      <p:sp>
        <p:nvSpPr>
          <p:cNvPr id="128" name="Google Shape;128;p24"/>
          <p:cNvSpPr txBox="1"/>
          <p:nvPr/>
        </p:nvSpPr>
        <p:spPr>
          <a:xfrm>
            <a:off x="17625" y="131700"/>
            <a:ext cx="9003600" cy="6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 b="1" dirty="0">
                <a:solidFill>
                  <a:schemeClr val="dk1"/>
                </a:solidFill>
                <a:latin typeface="Calibri" pitchFamily="34" charset="0"/>
              </a:rPr>
              <a:t>Развитие сетевых форм образования и  системы базовых кафедр</a:t>
            </a:r>
            <a:endParaRPr sz="3200" b="1" dirty="0">
              <a:latin typeface="Calibri" pitchFamily="34" charset="0"/>
            </a:endParaRPr>
          </a:p>
        </p:txBody>
      </p:sp>
      <p:sp>
        <p:nvSpPr>
          <p:cNvPr id="129" name="Google Shape;129;p24"/>
          <p:cNvSpPr txBox="1"/>
          <p:nvPr/>
        </p:nvSpPr>
        <p:spPr>
          <a:xfrm>
            <a:off x="119575" y="2126430"/>
            <a:ext cx="9024425" cy="44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dirty="0">
                <a:solidFill>
                  <a:schemeClr val="dk1"/>
                </a:solidFill>
                <a:highlight>
                  <a:srgbClr val="FFFFFF"/>
                </a:highlight>
                <a:latin typeface="Calibri" pitchFamily="34" charset="0"/>
              </a:rPr>
              <a:t>Сетевое обучение предполагает возможность освоения обучающимся образовательной программы с использованием ресурсов нескольких организаций, что следует из норм ст. 15 </a:t>
            </a:r>
            <a:r>
              <a:rPr lang="ru" sz="2400" dirty="0">
                <a:solidFill>
                  <a:schemeClr val="dk1"/>
                </a:solidFill>
                <a:latin typeface="Calibri" pitchFamily="34" charset="0"/>
              </a:rPr>
              <a:t>Федерального закона "Об образовании в Российской Федерации" от 29.12.2012 N 273-ФЗ</a:t>
            </a:r>
            <a:r>
              <a:rPr lang="ru" sz="2400" dirty="0">
                <a:solidFill>
                  <a:schemeClr val="dk1"/>
                </a:solidFill>
                <a:highlight>
                  <a:srgbClr val="FFFFFF"/>
                </a:highlight>
                <a:latin typeface="Calibri" pitchFamily="34" charset="0"/>
              </a:rPr>
              <a:t>. </a:t>
            </a:r>
            <a:endParaRPr sz="2400" dirty="0">
              <a:solidFill>
                <a:schemeClr val="dk1"/>
              </a:solidFill>
              <a:highlight>
                <a:srgbClr val="FFFFFF"/>
              </a:highlight>
              <a:latin typeface="Calibri" pitchFamily="34" charset="0"/>
            </a:endParaRPr>
          </a:p>
          <a:p>
            <a:pPr marL="0" lvl="0" indent="0" rtl="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" sz="2400" dirty="0">
                <a:solidFill>
                  <a:schemeClr val="dk1"/>
                </a:solidFill>
                <a:highlight>
                  <a:srgbClr val="FFFFFF"/>
                </a:highlight>
                <a:latin typeface="Calibri" pitchFamily="34" charset="0"/>
              </a:rPr>
              <a:t>Как любое новое явление, получившее законодательную регламентацию, сетевая форма обучения требует совершенствования ее правового регулирования.</a:t>
            </a:r>
            <a:endParaRPr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13</a:t>
            </a:fld>
            <a:endParaRPr/>
          </a:p>
        </p:txBody>
      </p:sp>
      <p:sp>
        <p:nvSpPr>
          <p:cNvPr id="135" name="Google Shape;135;p25"/>
          <p:cNvSpPr txBox="1"/>
          <p:nvPr/>
        </p:nvSpPr>
        <p:spPr>
          <a:xfrm>
            <a:off x="0" y="134550"/>
            <a:ext cx="9144000" cy="14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 b="1" dirty="0">
                <a:solidFill>
                  <a:schemeClr val="dk1"/>
                </a:solidFill>
                <a:latin typeface="Calibri" pitchFamily="34" charset="0"/>
              </a:rPr>
              <a:t>Изменение системы аккредитации образовательных программ и контроля за качеством аспирантуры</a:t>
            </a:r>
            <a:endParaRPr sz="2800" dirty="0">
              <a:latin typeface="Calibri" pitchFamily="34" charset="0"/>
            </a:endParaRPr>
          </a:p>
        </p:txBody>
      </p:sp>
      <p:sp>
        <p:nvSpPr>
          <p:cNvPr id="136" name="Google Shape;136;p25"/>
          <p:cNvSpPr txBox="1"/>
          <p:nvPr/>
        </p:nvSpPr>
        <p:spPr>
          <a:xfrm>
            <a:off x="274922" y="2529174"/>
            <a:ext cx="8474400" cy="27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" sz="2400" dirty="0">
                <a:solidFill>
                  <a:schemeClr val="dk1"/>
                </a:solidFill>
                <a:latin typeface="Calibri" pitchFamily="34" charset="0"/>
              </a:rPr>
              <a:t>Целесообразно кардинально изменить </a:t>
            </a:r>
            <a:r>
              <a:rPr lang="ru" sz="2400" b="1" dirty="0">
                <a:solidFill>
                  <a:schemeClr val="dk1"/>
                </a:solidFill>
                <a:latin typeface="Calibri" pitchFamily="34" charset="0"/>
              </a:rPr>
              <a:t>систему аккредитации программ аспирантуры</a:t>
            </a:r>
            <a:r>
              <a:rPr lang="ru" sz="2400" dirty="0">
                <a:solidFill>
                  <a:schemeClr val="dk1"/>
                </a:solidFill>
                <a:latin typeface="Calibri" pitchFamily="34" charset="0"/>
              </a:rPr>
              <a:t>, сместив акцент с формальной оценки соответствия программ ФГОСам к </a:t>
            </a:r>
            <a:r>
              <a:rPr lang="ru" sz="2400" b="1" dirty="0">
                <a:solidFill>
                  <a:schemeClr val="dk1"/>
                </a:solidFill>
                <a:latin typeface="Calibri" pitchFamily="34" charset="0"/>
              </a:rPr>
              <a:t>оценке уровня научной работы аспирантов и ее результативности</a:t>
            </a:r>
            <a:r>
              <a:rPr lang="ru" sz="2400" dirty="0">
                <a:solidFill>
                  <a:schemeClr val="dk1"/>
                </a:solidFill>
                <a:latin typeface="Calibri" pitchFamily="34" charset="0"/>
              </a:rPr>
              <a:t>, а также </a:t>
            </a:r>
            <a:r>
              <a:rPr lang="ru" sz="2400" b="1" dirty="0">
                <a:solidFill>
                  <a:schemeClr val="dk1"/>
                </a:solidFill>
                <a:latin typeface="Calibri" pitchFamily="34" charset="0"/>
              </a:rPr>
              <a:t>качества подготовленных диссертаций</a:t>
            </a:r>
            <a:r>
              <a:rPr lang="ru" sz="2400" dirty="0">
                <a:solidFill>
                  <a:schemeClr val="dk1"/>
                </a:solidFill>
                <a:latin typeface="Calibri" pitchFamily="34" charset="0"/>
              </a:rPr>
              <a:t>.</a:t>
            </a:r>
            <a:endParaRPr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14</a:t>
            </a:fld>
            <a:endParaRPr/>
          </a:p>
        </p:txBody>
      </p:sp>
      <p:sp>
        <p:nvSpPr>
          <p:cNvPr id="142" name="Google Shape;142;p26"/>
          <p:cNvSpPr txBox="1"/>
          <p:nvPr/>
        </p:nvSpPr>
        <p:spPr>
          <a:xfrm>
            <a:off x="202650" y="123350"/>
            <a:ext cx="8738700" cy="11708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" sz="3200" b="1" dirty="0">
                <a:latin typeface="Calibri" pitchFamily="34" charset="0"/>
              </a:rPr>
              <a:t>Усиление роли подготовки диссертации</a:t>
            </a:r>
            <a:endParaRPr sz="3200" b="1" dirty="0">
              <a:latin typeface="Calibri" pitchFamily="34" charset="0"/>
            </a:endParaRPr>
          </a:p>
        </p:txBody>
      </p:sp>
      <p:sp>
        <p:nvSpPr>
          <p:cNvPr id="143" name="Google Shape;143;p26"/>
          <p:cNvSpPr txBox="1"/>
          <p:nvPr/>
        </p:nvSpPr>
        <p:spPr>
          <a:xfrm>
            <a:off x="133643" y="1009517"/>
            <a:ext cx="8738700" cy="5510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dirty="0">
                <a:latin typeface="Calibri" pitchFamily="34" charset="0"/>
              </a:rPr>
              <a:t>В настоящее время аспирантура завершается </a:t>
            </a:r>
            <a:r>
              <a:rPr lang="ru" sz="2400" b="1" dirty="0">
                <a:latin typeface="Calibri" pitchFamily="34" charset="0"/>
              </a:rPr>
              <a:t>сдачей экзаменов и выпускной квалификационной работы</a:t>
            </a:r>
            <a:r>
              <a:rPr lang="ru" sz="2400" dirty="0">
                <a:latin typeface="Calibri" pitchFamily="34" charset="0"/>
              </a:rPr>
              <a:t>, что ведет к снижению значения научной работы аспиранта.</a:t>
            </a:r>
            <a:endParaRPr sz="2400" dirty="0">
              <a:latin typeface="Calibri" pitchFamily="34" charset="0"/>
            </a:endParaRPr>
          </a:p>
          <a:p>
            <a:pPr marL="0" lvl="0" indent="0" algn="just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" sz="2400" dirty="0">
                <a:latin typeface="Calibri" pitchFamily="34" charset="0"/>
              </a:rPr>
              <a:t>Диплом об окончании аспирантуры является бессмысленным документом, противоречащим как российской, так и мировой традиции, в которой </a:t>
            </a:r>
            <a:r>
              <a:rPr lang="ru" sz="2400" b="1" dirty="0">
                <a:latin typeface="Calibri" pitchFamily="34" charset="0"/>
              </a:rPr>
              <a:t>успешная аспирантура завершается присуждением ученой степени</a:t>
            </a:r>
            <a:r>
              <a:rPr lang="ru" sz="2400" dirty="0">
                <a:latin typeface="Calibri" pitchFamily="34" charset="0"/>
              </a:rPr>
              <a:t>. </a:t>
            </a:r>
            <a:endParaRPr sz="2400" dirty="0">
              <a:latin typeface="Calibri" pitchFamily="34" charset="0"/>
            </a:endParaRPr>
          </a:p>
          <a:p>
            <a:pPr marL="0" lvl="0" indent="0" algn="just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" sz="2400" dirty="0">
                <a:latin typeface="Calibri" pitchFamily="34" charset="0"/>
              </a:rPr>
              <a:t>Для восстановления роли научной работы, как основного компонента аспирантуры, </a:t>
            </a:r>
            <a:r>
              <a:rPr lang="ru" sz="2400" b="1" dirty="0">
                <a:latin typeface="Calibri" pitchFamily="34" charset="0"/>
              </a:rPr>
              <a:t>необходимо вернуть защиту диссертации в аспирантуру</a:t>
            </a:r>
            <a:r>
              <a:rPr lang="ru" sz="2400" dirty="0">
                <a:latin typeface="Calibri" pitchFamily="34" charset="0"/>
              </a:rPr>
              <a:t>. При этом </a:t>
            </a:r>
            <a:r>
              <a:rPr lang="ru" sz="2400" dirty="0" smtClean="0">
                <a:latin typeface="Calibri" pitchFamily="34" charset="0"/>
              </a:rPr>
              <a:t>недопустимо пытаться резко увеличивать </a:t>
            </a:r>
            <a:r>
              <a:rPr lang="ru-RU" sz="2400" dirty="0" smtClean="0">
                <a:latin typeface="Calibri" pitchFamily="34" charset="0"/>
              </a:rPr>
              <a:t>процент</a:t>
            </a:r>
            <a:r>
              <a:rPr lang="ru" sz="2400" dirty="0" smtClean="0">
                <a:latin typeface="Calibri" pitchFamily="34" charset="0"/>
              </a:rPr>
              <a:t> </a:t>
            </a:r>
            <a:r>
              <a:rPr lang="ru" sz="2400" dirty="0">
                <a:latin typeface="Calibri" pitchFamily="34" charset="0"/>
              </a:rPr>
              <a:t>защит, жертвуя качеством работ.</a:t>
            </a:r>
            <a:endParaRPr sz="2400" dirty="0">
              <a:latin typeface="Calibri" pitchFamily="34" charset="0"/>
            </a:endParaRPr>
          </a:p>
          <a:p>
            <a:pPr marL="0" lvl="0" indent="0" algn="just" rtl="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15</a:t>
            </a:fld>
            <a:endParaRPr/>
          </a:p>
        </p:txBody>
      </p:sp>
      <p:sp>
        <p:nvSpPr>
          <p:cNvPr id="149" name="Google Shape;149;p27"/>
          <p:cNvSpPr txBox="1"/>
          <p:nvPr/>
        </p:nvSpPr>
        <p:spPr>
          <a:xfrm>
            <a:off x="0" y="86733"/>
            <a:ext cx="91440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 b="1" dirty="0">
                <a:latin typeface="Calibri" pitchFamily="34" charset="0"/>
              </a:rPr>
              <a:t>Национальный проект “Наука”</a:t>
            </a:r>
            <a:endParaRPr sz="3200" b="1" dirty="0">
              <a:latin typeface="Calibri" pitchFamily="34" charset="0"/>
            </a:endParaRPr>
          </a:p>
        </p:txBody>
      </p:sp>
      <p:sp>
        <p:nvSpPr>
          <p:cNvPr id="150" name="Google Shape;150;p27"/>
          <p:cNvSpPr txBox="1"/>
          <p:nvPr/>
        </p:nvSpPr>
        <p:spPr>
          <a:xfrm>
            <a:off x="133642" y="752232"/>
            <a:ext cx="9010358" cy="6105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dirty="0">
                <a:latin typeface="Calibri" pitchFamily="34" charset="0"/>
              </a:rPr>
              <a:t>Не менее </a:t>
            </a:r>
            <a:r>
              <a:rPr lang="ru" sz="2400" b="1" dirty="0">
                <a:latin typeface="Calibri" pitchFamily="34" charset="0"/>
              </a:rPr>
              <a:t>7000 “грантов”</a:t>
            </a:r>
            <a:r>
              <a:rPr lang="ru" sz="2400" dirty="0">
                <a:latin typeface="Calibri" pitchFamily="34" charset="0"/>
              </a:rPr>
              <a:t> для подготовки и защиты диссертаций наиболее талантливыми аспирантами. Будет обеспечено адекватное финансирование стипендий, но это же повышает требования к “софинансированию” со стороны лаборатории самой научной работы, так как и требования к аспирантам будут повышенные.</a:t>
            </a:r>
            <a:endParaRPr sz="2400" dirty="0">
              <a:latin typeface="Calibri" pitchFamily="34" charset="0"/>
            </a:endParaRPr>
          </a:p>
          <a:p>
            <a:pPr marL="0" lvl="0" indent="0" algn="just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" sz="2400" dirty="0">
                <a:latin typeface="Calibri" pitchFamily="34" charset="0"/>
              </a:rPr>
              <a:t>Пока к проекту много вопросов. Прежде всего, как будет реализован отбор кандидатов:</a:t>
            </a:r>
            <a:endParaRPr sz="2400" dirty="0">
              <a:latin typeface="Calibri" pitchFamily="34" charset="0"/>
            </a:endParaRPr>
          </a:p>
          <a:p>
            <a:pPr marL="0" lvl="0" indent="0" algn="just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" sz="2400" dirty="0">
                <a:latin typeface="Calibri" pitchFamily="34" charset="0"/>
              </a:rPr>
              <a:t>- будет ли отбор только аспирантов или аспирантов в связке с руководителями? </a:t>
            </a:r>
            <a:endParaRPr sz="2400" dirty="0">
              <a:latin typeface="Calibri" pitchFamily="34" charset="0"/>
            </a:endParaRPr>
          </a:p>
          <a:p>
            <a:pPr marL="0" lvl="0" indent="0" algn="just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" sz="2400" dirty="0">
                <a:latin typeface="Calibri" pitchFamily="34" charset="0"/>
              </a:rPr>
              <a:t>- как будет </a:t>
            </a:r>
            <a:r>
              <a:rPr lang="ru" sz="2400" dirty="0" smtClean="0">
                <a:latin typeface="Calibri" pitchFamily="34" charset="0"/>
              </a:rPr>
              <a:t>организован прозрачный конкрус? </a:t>
            </a:r>
            <a:br>
              <a:rPr lang="ru" sz="2400" dirty="0" smtClean="0">
                <a:latin typeface="Calibri" pitchFamily="34" charset="0"/>
              </a:rPr>
            </a:br>
            <a:r>
              <a:rPr lang="ru" sz="2400" dirty="0" smtClean="0">
                <a:latin typeface="Calibri" pitchFamily="34" charset="0"/>
              </a:rPr>
              <a:t>Можно </a:t>
            </a:r>
            <a:r>
              <a:rPr lang="ru" sz="2400" dirty="0">
                <a:latin typeface="Calibri" pitchFamily="34" charset="0"/>
              </a:rPr>
              <a:t>использовать имеющийся опыт проведения конкурсов стипендий для аспирантов, например, проводить конкурс на основе уже работающей </a:t>
            </a:r>
            <a:r>
              <a:rPr lang="ru" sz="2400" b="1" dirty="0">
                <a:latin typeface="Calibri" pitchFamily="34" charset="0"/>
              </a:rPr>
              <a:t>системы президентских стипендий</a:t>
            </a:r>
            <a:r>
              <a:rPr lang="ru" sz="2400" dirty="0">
                <a:latin typeface="Calibri" pitchFamily="34" charset="0"/>
              </a:rPr>
              <a:t>).</a:t>
            </a:r>
            <a:endParaRPr sz="2400" dirty="0">
              <a:latin typeface="Calibri" pitchFamily="34" charset="0"/>
            </a:endParaRPr>
          </a:p>
          <a:p>
            <a:pPr marL="0" lvl="0" indent="0" algn="just" rtl="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16</a:t>
            </a:fld>
            <a:endParaRPr/>
          </a:p>
        </p:txBody>
      </p:sp>
      <p:sp>
        <p:nvSpPr>
          <p:cNvPr id="156" name="Google Shape;156;p28"/>
          <p:cNvSpPr txBox="1"/>
          <p:nvPr/>
        </p:nvSpPr>
        <p:spPr>
          <a:xfrm>
            <a:off x="15400" y="318850"/>
            <a:ext cx="91440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 b="1" dirty="0">
                <a:latin typeface="Calibri" pitchFamily="34" charset="0"/>
              </a:rPr>
              <a:t>Национальный проект “Наука”</a:t>
            </a:r>
            <a:endParaRPr sz="3200" b="1" dirty="0">
              <a:latin typeface="Calibri" pitchFamily="34" charset="0"/>
            </a:endParaRPr>
          </a:p>
        </p:txBody>
      </p:sp>
      <p:sp>
        <p:nvSpPr>
          <p:cNvPr id="157" name="Google Shape;157;p28"/>
          <p:cNvSpPr txBox="1"/>
          <p:nvPr/>
        </p:nvSpPr>
        <p:spPr>
          <a:xfrm>
            <a:off x="154745" y="1354797"/>
            <a:ext cx="8841544" cy="51866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dirty="0">
                <a:latin typeface="Calibri" pitchFamily="34" charset="0"/>
              </a:rPr>
              <a:t>Национальный проект “Наука” позволит аспирантам сосредоточиться на научной работе, на подготовке диссертации </a:t>
            </a:r>
            <a:r>
              <a:rPr lang="ru" sz="2400" dirty="0" smtClean="0">
                <a:latin typeface="Calibri" pitchFamily="34" charset="0"/>
              </a:rPr>
              <a:t>─ это необходимое </a:t>
            </a:r>
            <a:r>
              <a:rPr lang="ru" sz="2400" dirty="0">
                <a:latin typeface="Calibri" pitchFamily="34" charset="0"/>
              </a:rPr>
              <a:t>условие для успешной реализации научной аспирантуры.</a:t>
            </a:r>
            <a:endParaRPr sz="2400" dirty="0">
              <a:latin typeface="Calibri" pitchFamily="34" charset="0"/>
            </a:endParaRPr>
          </a:p>
          <a:p>
            <a:pPr marL="0" lvl="0" indent="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400" dirty="0">
              <a:latin typeface="Calibri" pitchFamily="34" charset="0"/>
            </a:endParaRPr>
          </a:p>
          <a:p>
            <a:pPr marL="0" lvl="0" indent="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" sz="2400" dirty="0">
                <a:latin typeface="Calibri" pitchFamily="34" charset="0"/>
              </a:rPr>
              <a:t>Реализация проекта поможет обкатать механизмы, которые, в случае </a:t>
            </a:r>
            <a:r>
              <a:rPr lang="ru" sz="2400" dirty="0" smtClean="0">
                <a:latin typeface="Calibri" pitchFamily="34" charset="0"/>
              </a:rPr>
              <a:t>успеха, станут в дальнейшем основой </a:t>
            </a:r>
            <a:r>
              <a:rPr lang="ru" sz="2400" dirty="0">
                <a:latin typeface="Calibri" pitchFamily="34" charset="0"/>
              </a:rPr>
              <a:t>для </a:t>
            </a:r>
            <a:r>
              <a:rPr lang="ru" sz="2400" dirty="0" smtClean="0">
                <a:latin typeface="Calibri" pitchFamily="34" charset="0"/>
              </a:rPr>
              <a:t> </a:t>
            </a:r>
            <a:r>
              <a:rPr lang="ru" sz="2400" dirty="0">
                <a:latin typeface="Calibri" pitchFamily="34" charset="0"/>
              </a:rPr>
              <a:t>развития </a:t>
            </a:r>
            <a:r>
              <a:rPr lang="ru" sz="2400" b="1" dirty="0">
                <a:latin typeface="Calibri" pitchFamily="34" charset="0"/>
              </a:rPr>
              <a:t>научной аспирантуры в России.</a:t>
            </a:r>
            <a:endParaRPr sz="2400" b="1" dirty="0">
              <a:latin typeface="Calibri" pitchFamily="34" charset="0"/>
            </a:endParaRPr>
          </a:p>
          <a:p>
            <a:pPr marL="0" lvl="0" indent="0" algn="ctr" rtl="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/>
          </a:p>
        </p:txBody>
      </p:sp>
      <p:sp>
        <p:nvSpPr>
          <p:cNvPr id="61" name="Google Shape;61;p14"/>
          <p:cNvSpPr txBox="1"/>
          <p:nvPr/>
        </p:nvSpPr>
        <p:spPr>
          <a:xfrm>
            <a:off x="252825" y="1487474"/>
            <a:ext cx="8738700" cy="18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" sz="3600" b="1" dirty="0">
                <a:latin typeface="Calibri" pitchFamily="34" charset="0"/>
              </a:rPr>
              <a:t>Аспирантура - необходимая составляющая инфраструктуры любой активно работающей научной и образовательной организации </a:t>
            </a:r>
            <a:endParaRPr sz="36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5250" y="1408800"/>
            <a:ext cx="7517374" cy="475177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 txBox="1"/>
          <p:nvPr/>
        </p:nvSpPr>
        <p:spPr>
          <a:xfrm>
            <a:off x="0" y="137425"/>
            <a:ext cx="9144000" cy="6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4000" b="1" dirty="0">
                <a:latin typeface="Calibri" pitchFamily="34" charset="0"/>
              </a:rPr>
              <a:t>Правовой статус аспирантуры в России</a:t>
            </a:r>
            <a:endParaRPr sz="4000" b="1" dirty="0">
              <a:latin typeface="Calibri" pitchFamily="34" charset="0"/>
            </a:endParaRPr>
          </a:p>
        </p:txBody>
      </p:sp>
      <p:sp>
        <p:nvSpPr>
          <p:cNvPr id="68" name="Google Shape;68;p1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/>
        </p:nvSpPr>
        <p:spPr>
          <a:xfrm>
            <a:off x="299100" y="1504625"/>
            <a:ext cx="8680500" cy="546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dirty="0">
                <a:solidFill>
                  <a:schemeClr val="dk1"/>
                </a:solidFill>
                <a:latin typeface="Calibri" pitchFamily="34" charset="0"/>
              </a:rPr>
              <a:t>- не была выявлена специфика аспирантуры, как уровня образования, </a:t>
            </a:r>
            <a:r>
              <a:rPr lang="ru" sz="2400" b="1" dirty="0">
                <a:solidFill>
                  <a:schemeClr val="dk1"/>
                </a:solidFill>
                <a:latin typeface="Calibri" pitchFamily="34" charset="0"/>
              </a:rPr>
              <a:t>основанного на научной работе</a:t>
            </a:r>
            <a:r>
              <a:rPr lang="ru" sz="2400" dirty="0">
                <a:solidFill>
                  <a:schemeClr val="dk1"/>
                </a:solidFill>
                <a:latin typeface="Calibri" pitchFamily="34" charset="0"/>
              </a:rPr>
              <a:t>, результатом которой должна стать защита диссертации на соискание ученой степени кандидата наук;</a:t>
            </a:r>
            <a:endParaRPr sz="2400" dirty="0">
              <a:solidFill>
                <a:schemeClr val="dk1"/>
              </a:solidFill>
              <a:latin typeface="Calibri" pitchFamily="34" charset="0"/>
            </a:endParaRPr>
          </a:p>
          <a:p>
            <a:pPr marL="0" lvl="0" indent="0" algn="just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dirty="0">
              <a:solidFill>
                <a:schemeClr val="dk1"/>
              </a:solidFill>
              <a:latin typeface="Calibri" pitchFamily="34" charset="0"/>
            </a:endParaRPr>
          </a:p>
          <a:p>
            <a:pPr marL="0" lvl="0" indent="0" algn="just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 dirty="0">
                <a:solidFill>
                  <a:schemeClr val="dk1"/>
                </a:solidFill>
                <a:latin typeface="Calibri" pitchFamily="34" charset="0"/>
              </a:rPr>
              <a:t>- подзаконные документы, регулирующие аспирантуру, содержательно схожи с документами, регулирующими  бакалавриат и магистратуру, что  автоматически  перенесло  акценты с исследовательской на  обучающую  компоненту  программ (</a:t>
            </a:r>
            <a:r>
              <a:rPr lang="ru" sz="2400" b="1" dirty="0">
                <a:solidFill>
                  <a:schemeClr val="dk1"/>
                </a:solidFill>
                <a:latin typeface="Calibri" pitchFamily="34" charset="0"/>
              </a:rPr>
              <a:t>обучение  в  ущерб науке</a:t>
            </a:r>
            <a:r>
              <a:rPr lang="ru" sz="2400" dirty="0">
                <a:solidFill>
                  <a:schemeClr val="dk1"/>
                </a:solidFill>
                <a:latin typeface="Calibri" pitchFamily="34" charset="0"/>
              </a:rPr>
              <a:t>);</a:t>
            </a:r>
            <a:endParaRPr sz="2400" dirty="0">
              <a:solidFill>
                <a:schemeClr val="dk1"/>
              </a:solidFill>
              <a:latin typeface="Calibri" pitchFamily="34" charset="0"/>
            </a:endParaRPr>
          </a:p>
          <a:p>
            <a:pPr marL="0" lvl="0" indent="0" algn="just" rtl="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sz="2000" dirty="0"/>
          </a:p>
        </p:txBody>
      </p:sp>
      <p:sp>
        <p:nvSpPr>
          <p:cNvPr id="74" name="Google Shape;74;p16"/>
          <p:cNvSpPr txBox="1"/>
          <p:nvPr/>
        </p:nvSpPr>
        <p:spPr>
          <a:xfrm>
            <a:off x="17625" y="108350"/>
            <a:ext cx="9144000" cy="4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 b="1" dirty="0">
                <a:latin typeface="Calibri" pitchFamily="34" charset="0"/>
              </a:rPr>
              <a:t>Проблемы при переходе к аспирантуре</a:t>
            </a:r>
            <a:endParaRPr sz="2800" b="1" dirty="0">
              <a:latin typeface="Calibri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 b="1" dirty="0">
                <a:latin typeface="Calibri" pitchFamily="34" charset="0"/>
              </a:rPr>
              <a:t> в Законе “Об образовании в Российской Федерации”</a:t>
            </a:r>
            <a:endParaRPr sz="2800" b="1" dirty="0">
              <a:latin typeface="Calibri" pitchFamily="34" charset="0"/>
            </a:endParaRPr>
          </a:p>
        </p:txBody>
      </p:sp>
      <p:sp>
        <p:nvSpPr>
          <p:cNvPr id="75" name="Google Shape;75;p1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/>
        </p:nvSpPr>
        <p:spPr>
          <a:xfrm>
            <a:off x="299100" y="1352225"/>
            <a:ext cx="8680500" cy="546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dirty="0">
                <a:solidFill>
                  <a:schemeClr val="dk1"/>
                </a:solidFill>
                <a:latin typeface="Calibri" pitchFamily="34" charset="0"/>
              </a:rPr>
              <a:t>- не было принято во внимание, что аспирантура существует не только в образовательных  организациях, но и </a:t>
            </a:r>
            <a:r>
              <a:rPr lang="ru" sz="2400" b="1" dirty="0">
                <a:solidFill>
                  <a:schemeClr val="dk1"/>
                </a:solidFill>
                <a:latin typeface="Calibri" pitchFamily="34" charset="0"/>
              </a:rPr>
              <a:t>в научных  институтах</a:t>
            </a:r>
            <a:r>
              <a:rPr lang="ru" sz="2400" dirty="0">
                <a:solidFill>
                  <a:schemeClr val="dk1"/>
                </a:solidFill>
                <a:latin typeface="Calibri" pitchFamily="34" charset="0"/>
              </a:rPr>
              <a:t>, что делает необходимым учет специфики разных  типов организаций;</a:t>
            </a:r>
            <a:endParaRPr sz="2400" dirty="0">
              <a:solidFill>
                <a:schemeClr val="dk1"/>
              </a:solidFill>
              <a:latin typeface="Calibri" pitchFamily="34" charset="0"/>
            </a:endParaRPr>
          </a:p>
          <a:p>
            <a:pPr marL="0" lvl="0" indent="0" algn="just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Calibri" pitchFamily="34" charset="0"/>
            </a:endParaRPr>
          </a:p>
          <a:p>
            <a:pPr marL="0" lvl="0" indent="0" algn="l" rtl="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" sz="2400" dirty="0">
                <a:solidFill>
                  <a:schemeClr val="dk1"/>
                </a:solidFill>
                <a:latin typeface="Calibri" pitchFamily="34" charset="0"/>
              </a:rPr>
              <a:t>- резко увеличилась </a:t>
            </a:r>
            <a:r>
              <a:rPr lang="ru" sz="2400" b="1" dirty="0">
                <a:solidFill>
                  <a:schemeClr val="dk1"/>
                </a:solidFill>
                <a:latin typeface="Calibri" pitchFamily="34" charset="0"/>
              </a:rPr>
              <a:t>бюрократическая нагрузка</a:t>
            </a:r>
            <a:r>
              <a:rPr lang="ru" sz="2400" dirty="0">
                <a:solidFill>
                  <a:schemeClr val="dk1"/>
                </a:solidFill>
                <a:latin typeface="Calibri" pitchFamily="34" charset="0"/>
              </a:rPr>
              <a:t> на научные и образовательные организации, что особенно тяжело сказалось на институтах РАН (в некоторых аспирантура была ликвидирована). Первоначальные требования лицензирования (наличие столовых, спортзалов и т.п.) были и вовсе невыполнимы.</a:t>
            </a:r>
            <a:endParaRPr sz="2400" dirty="0">
              <a:latin typeface="Calibri" pitchFamily="34" charset="0"/>
            </a:endParaRPr>
          </a:p>
        </p:txBody>
      </p:sp>
      <p:sp>
        <p:nvSpPr>
          <p:cNvPr id="81" name="Google Shape;81;p17"/>
          <p:cNvSpPr txBox="1"/>
          <p:nvPr/>
        </p:nvSpPr>
        <p:spPr>
          <a:xfrm>
            <a:off x="17625" y="108350"/>
            <a:ext cx="9144000" cy="4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 b="1" dirty="0">
                <a:latin typeface="Calibri" pitchFamily="34" charset="0"/>
              </a:rPr>
              <a:t>Проблемы при переходе к аспирантуре</a:t>
            </a:r>
            <a:endParaRPr sz="2800" b="1" dirty="0">
              <a:latin typeface="Calibri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 b="1" dirty="0">
                <a:latin typeface="Calibri" pitchFamily="34" charset="0"/>
              </a:rPr>
              <a:t> в Законе “Об образовании в Российской Федерации”</a:t>
            </a:r>
            <a:endParaRPr sz="2800" b="1" dirty="0">
              <a:latin typeface="Calibri" pitchFamily="34" charset="0"/>
            </a:endParaRPr>
          </a:p>
        </p:txBody>
      </p:sp>
      <p:sp>
        <p:nvSpPr>
          <p:cNvPr id="82" name="Google Shape;82;p1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/>
        </p:nvSpPr>
        <p:spPr>
          <a:xfrm>
            <a:off x="140677" y="1297403"/>
            <a:ext cx="8791500" cy="4941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dirty="0">
                <a:solidFill>
                  <a:schemeClr val="dk1"/>
                </a:solidFill>
                <a:latin typeface="Calibri" pitchFamily="34" charset="0"/>
              </a:rPr>
              <a:t>Существующая ситуация ведет к деградации системы </a:t>
            </a:r>
            <a:r>
              <a:rPr lang="ru" sz="2400" b="1" dirty="0">
                <a:solidFill>
                  <a:schemeClr val="dk1"/>
                </a:solidFill>
                <a:latin typeface="Calibri" pitchFamily="34" charset="0"/>
              </a:rPr>
              <a:t>аспирантуры</a:t>
            </a:r>
            <a:r>
              <a:rPr lang="ru" sz="2400" dirty="0">
                <a:solidFill>
                  <a:schemeClr val="dk1"/>
                </a:solidFill>
                <a:latin typeface="Calibri" pitchFamily="34" charset="0"/>
              </a:rPr>
              <a:t> и системы </a:t>
            </a:r>
            <a:r>
              <a:rPr lang="ru" sz="2400" b="1" dirty="0">
                <a:solidFill>
                  <a:schemeClr val="dk1"/>
                </a:solidFill>
                <a:latin typeface="Calibri" pitchFamily="34" charset="0"/>
              </a:rPr>
              <a:t>ученых степеней</a:t>
            </a:r>
            <a:r>
              <a:rPr lang="ru" sz="2400" dirty="0">
                <a:solidFill>
                  <a:schemeClr val="dk1"/>
                </a:solidFill>
                <a:latin typeface="Calibri" pitchFamily="34" charset="0"/>
              </a:rPr>
              <a:t> в России, больнее всего ударяя по ведущим научным организациям России, т.е. институтам РАН.</a:t>
            </a:r>
            <a:endParaRPr sz="2400" dirty="0">
              <a:solidFill>
                <a:schemeClr val="dk1"/>
              </a:solidFill>
              <a:latin typeface="Calibri" pitchFamily="34" charset="0"/>
            </a:endParaRPr>
          </a:p>
          <a:p>
            <a:pPr marL="0" lvl="0" indent="0" algn="just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Calibri" pitchFamily="34" charset="0"/>
            </a:endParaRP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ru" sz="2400" dirty="0">
                <a:solidFill>
                  <a:schemeClr val="dk1"/>
                </a:solidFill>
                <a:latin typeface="Calibri" pitchFamily="34" charset="0"/>
              </a:rPr>
              <a:t>Единственным выходом является создание </a:t>
            </a:r>
            <a:r>
              <a:rPr lang="ru" sz="2400" b="1" dirty="0">
                <a:solidFill>
                  <a:schemeClr val="dk1"/>
                </a:solidFill>
                <a:latin typeface="Calibri" pitchFamily="34" charset="0"/>
              </a:rPr>
              <a:t>научной аспирантуры</a:t>
            </a:r>
            <a:r>
              <a:rPr lang="ru" sz="2400" dirty="0">
                <a:solidFill>
                  <a:schemeClr val="dk1"/>
                </a:solidFill>
                <a:latin typeface="Calibri" pitchFamily="34" charset="0"/>
              </a:rPr>
              <a:t>.</a:t>
            </a:r>
            <a:endParaRPr sz="2400" dirty="0">
              <a:solidFill>
                <a:schemeClr val="dk1"/>
              </a:solidFill>
              <a:latin typeface="Calibri" pitchFamily="34" charset="0"/>
            </a:endParaRP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Calibri" pitchFamily="34" charset="0"/>
            </a:endParaRP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ru" sz="2400" i="1" dirty="0">
                <a:solidFill>
                  <a:schemeClr val="dk1"/>
                </a:solidFill>
                <a:latin typeface="Calibri" pitchFamily="34" charset="0"/>
              </a:rPr>
              <a:t>Как ее можно реализовать?</a:t>
            </a:r>
            <a:endParaRPr sz="2400" i="1" dirty="0">
              <a:solidFill>
                <a:schemeClr val="dk1"/>
              </a:solidFill>
              <a:latin typeface="Calibri" pitchFamily="34" charset="0"/>
            </a:endParaRPr>
          </a:p>
          <a:p>
            <a:pPr marL="0" lvl="0" indent="0" algn="just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ru" sz="2400" i="1" dirty="0">
                <a:solidFill>
                  <a:schemeClr val="dk1"/>
                </a:solidFill>
                <a:latin typeface="Calibri" pitchFamily="34" charset="0"/>
              </a:rPr>
              <a:t>Рассмотрим ниже обсуждаемые варианты.</a:t>
            </a:r>
            <a:endParaRPr sz="2400" i="1" dirty="0">
              <a:solidFill>
                <a:schemeClr val="dk1"/>
              </a:solidFill>
              <a:latin typeface="Calibri" pitchFamily="34" charset="0"/>
            </a:endParaRPr>
          </a:p>
        </p:txBody>
      </p:sp>
      <p:sp>
        <p:nvSpPr>
          <p:cNvPr id="88" name="Google Shape;88;p18"/>
          <p:cNvSpPr txBox="1"/>
          <p:nvPr/>
        </p:nvSpPr>
        <p:spPr>
          <a:xfrm>
            <a:off x="17625" y="190275"/>
            <a:ext cx="9055800" cy="59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/>
          </a:p>
        </p:txBody>
      </p:sp>
      <p:sp>
        <p:nvSpPr>
          <p:cNvPr id="5" name="Google Shape;81;p17"/>
          <p:cNvSpPr txBox="1"/>
          <p:nvPr/>
        </p:nvSpPr>
        <p:spPr>
          <a:xfrm>
            <a:off x="17625" y="108350"/>
            <a:ext cx="9144000" cy="4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 b="1" dirty="0">
                <a:latin typeface="Calibri" pitchFamily="34" charset="0"/>
              </a:rPr>
              <a:t>Проблемы при переходе к аспирантуре</a:t>
            </a:r>
            <a:endParaRPr sz="2800" b="1" dirty="0">
              <a:latin typeface="Calibri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 b="1" dirty="0">
                <a:latin typeface="Calibri" pitchFamily="34" charset="0"/>
              </a:rPr>
              <a:t> в Законе “Об образовании в Российской Федерации”</a:t>
            </a:r>
            <a:endParaRPr sz="28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/>
        </p:nvSpPr>
        <p:spPr>
          <a:xfrm>
            <a:off x="126608" y="0"/>
            <a:ext cx="9017391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 b="1" dirty="0">
                <a:latin typeface="Calibri" pitchFamily="34" charset="0"/>
              </a:rPr>
              <a:t>Возврат к дореформенной аспирантуре</a:t>
            </a:r>
            <a:endParaRPr sz="3200" b="1" dirty="0">
              <a:latin typeface="Calibri" pitchFamily="34" charset="0"/>
            </a:endParaRPr>
          </a:p>
          <a:p>
            <a:pPr marL="0" lvl="0" indent="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400" b="1" dirty="0">
              <a:latin typeface="Calibri" pitchFamily="34" charset="0"/>
            </a:endParaRPr>
          </a:p>
          <a:p>
            <a:pPr marL="0" lvl="0" indent="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" sz="2400" dirty="0">
                <a:solidFill>
                  <a:schemeClr val="dk1"/>
                </a:solidFill>
                <a:latin typeface="Calibri" pitchFamily="34" charset="0"/>
              </a:rPr>
              <a:t>До 2012 года аспирантура регулировалась Законом о высшем и послевузовском профессиональном образовании, относясь </a:t>
            </a:r>
            <a:r>
              <a:rPr lang="ru" sz="2400" b="1" dirty="0">
                <a:solidFill>
                  <a:schemeClr val="dk1"/>
                </a:solidFill>
                <a:latin typeface="Calibri" pitchFamily="34" charset="0"/>
              </a:rPr>
              <a:t>к системе послевузовского профессионального образования </a:t>
            </a:r>
            <a:r>
              <a:rPr lang="ru" sz="2400" dirty="0">
                <a:solidFill>
                  <a:schemeClr val="dk1"/>
                </a:solidFill>
                <a:latin typeface="Calibri" pitchFamily="34" charset="0"/>
              </a:rPr>
              <a:t>(в новом законе - дополнительное образование). </a:t>
            </a:r>
            <a:endParaRPr sz="2400" dirty="0">
              <a:solidFill>
                <a:schemeClr val="dk1"/>
              </a:solidFill>
              <a:latin typeface="Calibri" pitchFamily="34" charset="0"/>
            </a:endParaRPr>
          </a:p>
          <a:p>
            <a:pPr marL="0" lvl="0" indent="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Calibri" pitchFamily="34" charset="0"/>
            </a:endParaRPr>
          </a:p>
          <a:p>
            <a:pPr marL="0" lvl="0" indent="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" sz="2400" b="1" dirty="0">
                <a:solidFill>
                  <a:schemeClr val="dk1"/>
                </a:solidFill>
                <a:latin typeface="Calibri" pitchFamily="34" charset="0"/>
              </a:rPr>
              <a:t>Проблемы:</a:t>
            </a:r>
            <a:endParaRPr sz="2400" b="1" dirty="0">
              <a:solidFill>
                <a:schemeClr val="dk1"/>
              </a:solidFill>
              <a:latin typeface="Calibri" pitchFamily="34" charset="0"/>
            </a:endParaRPr>
          </a:p>
          <a:p>
            <a:pPr marL="457200" lvl="0" indent="-3683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00"/>
              <a:buChar char="-"/>
            </a:pPr>
            <a:r>
              <a:rPr lang="ru" sz="2400" dirty="0">
                <a:solidFill>
                  <a:schemeClr val="dk1"/>
                </a:solidFill>
                <a:latin typeface="Calibri" pitchFamily="34" charset="0"/>
              </a:rPr>
              <a:t>отсутствие системы бюджетного финансирования (КЦП);</a:t>
            </a:r>
            <a:endParaRPr sz="2400" dirty="0">
              <a:solidFill>
                <a:schemeClr val="dk1"/>
              </a:solidFill>
              <a:latin typeface="Calibri" pitchFamily="34" charset="0"/>
            </a:endParaRPr>
          </a:p>
          <a:p>
            <a:pPr marL="457200" lvl="0" indent="-368300" rtl="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200"/>
              <a:buChar char="-"/>
            </a:pPr>
            <a:r>
              <a:rPr lang="ru" sz="2400" dirty="0">
                <a:solidFill>
                  <a:schemeClr val="dk1"/>
                </a:solidFill>
                <a:latin typeface="Calibri" pitchFamily="34" charset="0"/>
              </a:rPr>
              <a:t>отсутствие отсрочки от армии (необходимо вносить изменения в Закон о воинской обязанности).</a:t>
            </a:r>
            <a:endParaRPr sz="2400" dirty="0">
              <a:solidFill>
                <a:schemeClr val="dk1"/>
              </a:solidFill>
              <a:latin typeface="Calibri" pitchFamily="34" charset="0"/>
            </a:endParaRPr>
          </a:p>
        </p:txBody>
      </p:sp>
      <p:sp>
        <p:nvSpPr>
          <p:cNvPr id="95" name="Google Shape;95;p1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/>
        </p:nvSpPr>
        <p:spPr>
          <a:xfrm>
            <a:off x="0" y="44050"/>
            <a:ext cx="9144000" cy="68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 b="1" dirty="0">
                <a:latin typeface="Calibri" pitchFamily="34" charset="0"/>
              </a:rPr>
              <a:t>Аспирантура вне образовательной системы</a:t>
            </a:r>
            <a:endParaRPr sz="3200" b="1" dirty="0">
              <a:latin typeface="Calibri" pitchFamily="34" charset="0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b="1" dirty="0">
              <a:latin typeface="Calibri" pitchFamily="34" charset="0"/>
            </a:endParaRP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 dirty="0">
                <a:solidFill>
                  <a:schemeClr val="dk1"/>
                </a:solidFill>
                <a:latin typeface="Calibri" pitchFamily="34" charset="0"/>
              </a:rPr>
              <a:t>Принципиально новое явление, т.е. такая реформа требует длительной и тщательной подготовки, и даже в этом случае может оказаться болезненной.</a:t>
            </a:r>
            <a:endParaRPr sz="2200" dirty="0">
              <a:solidFill>
                <a:schemeClr val="dk1"/>
              </a:solidFill>
              <a:latin typeface="Calibri" pitchFamily="34" charset="0"/>
            </a:endParaRPr>
          </a:p>
          <a:p>
            <a:pPr marL="0" lvl="0" indent="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200" dirty="0">
              <a:solidFill>
                <a:schemeClr val="dk1"/>
              </a:solidFill>
              <a:latin typeface="Calibri" pitchFamily="34" charset="0"/>
            </a:endParaRPr>
          </a:p>
          <a:p>
            <a:pPr marL="0" lvl="0" indent="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" sz="2200" b="1" dirty="0">
                <a:solidFill>
                  <a:schemeClr val="dk1"/>
                </a:solidFill>
                <a:latin typeface="Calibri" pitchFamily="34" charset="0"/>
              </a:rPr>
              <a:t>Проблемы:</a:t>
            </a:r>
            <a:endParaRPr sz="2200" b="1" dirty="0">
              <a:solidFill>
                <a:schemeClr val="dk1"/>
              </a:solidFill>
              <a:latin typeface="Calibri" pitchFamily="34" charset="0"/>
            </a:endParaRPr>
          </a:p>
          <a:p>
            <a:pPr marL="457200" lvl="0" indent="-3683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00"/>
              <a:buChar char="-"/>
            </a:pPr>
            <a:r>
              <a:rPr lang="ru" sz="2200" dirty="0">
                <a:solidFill>
                  <a:schemeClr val="dk1"/>
                </a:solidFill>
                <a:latin typeface="Calibri" pitchFamily="34" charset="0"/>
              </a:rPr>
              <a:t>необходимо искать источник финансирования;</a:t>
            </a:r>
            <a:endParaRPr sz="2200" dirty="0">
              <a:solidFill>
                <a:schemeClr val="dk1"/>
              </a:solidFill>
              <a:latin typeface="Calibri" pitchFamily="34" charset="0"/>
            </a:endParaRPr>
          </a:p>
          <a:p>
            <a:pPr marL="457200" lvl="0" indent="-3683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00"/>
              <a:buChar char="-"/>
            </a:pPr>
            <a:r>
              <a:rPr lang="ru" sz="2200" dirty="0">
                <a:solidFill>
                  <a:schemeClr val="dk1"/>
                </a:solidFill>
                <a:latin typeface="Calibri" pitchFamily="34" charset="0"/>
              </a:rPr>
              <a:t>отсутствие отсрочки от армии (необходимо вносить изменения в Закон о воинской обязанности);</a:t>
            </a:r>
            <a:endParaRPr sz="2200" dirty="0">
              <a:solidFill>
                <a:schemeClr val="dk1"/>
              </a:solidFill>
              <a:latin typeface="Calibri" pitchFamily="34" charset="0"/>
            </a:endParaRPr>
          </a:p>
          <a:p>
            <a:pPr marL="457200" lvl="0" indent="-3683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00"/>
              <a:buChar char="-"/>
            </a:pPr>
            <a:r>
              <a:rPr lang="ru" sz="2200" dirty="0">
                <a:solidFill>
                  <a:schemeClr val="dk1"/>
                </a:solidFill>
                <a:latin typeface="Calibri" pitchFamily="34" charset="0"/>
              </a:rPr>
              <a:t>необходимо проработать вопросы признания российских дипломов в мире;</a:t>
            </a:r>
            <a:endParaRPr sz="2200" dirty="0">
              <a:solidFill>
                <a:schemeClr val="dk1"/>
              </a:solidFill>
              <a:latin typeface="Calibri" pitchFamily="34" charset="0"/>
            </a:endParaRPr>
          </a:p>
          <a:p>
            <a:pPr marL="457200" lvl="0" indent="-368300" rtl="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200"/>
              <a:buChar char="-"/>
            </a:pPr>
            <a:r>
              <a:rPr lang="ru" sz="2200" dirty="0">
                <a:solidFill>
                  <a:schemeClr val="dk1"/>
                </a:solidFill>
                <a:latin typeface="Calibri" pitchFamily="34" charset="0"/>
              </a:rPr>
              <a:t>могут пострадать программы академического обмена и программы двойных дипломов.</a:t>
            </a:r>
            <a:endParaRPr sz="2200" dirty="0">
              <a:solidFill>
                <a:schemeClr val="dk1"/>
              </a:solidFill>
              <a:latin typeface="Calibri" pitchFamily="34" charset="0"/>
            </a:endParaRPr>
          </a:p>
        </p:txBody>
      </p:sp>
      <p:sp>
        <p:nvSpPr>
          <p:cNvPr id="101" name="Google Shape;101;p2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/>
          <p:nvPr/>
        </p:nvSpPr>
        <p:spPr>
          <a:xfrm>
            <a:off x="127013" y="2001474"/>
            <a:ext cx="8791500" cy="3393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dirty="0">
                <a:solidFill>
                  <a:schemeClr val="dk1"/>
                </a:solidFill>
                <a:latin typeface="Calibri" pitchFamily="34" charset="0"/>
              </a:rPr>
              <a:t>Опыт России до принятия Закона “Об образовании в Российской Федерации” (273-ФЗ), а также опыт ведущих мировых научных держав показывает, что </a:t>
            </a:r>
            <a:r>
              <a:rPr lang="ru" sz="2400" b="1" dirty="0">
                <a:solidFill>
                  <a:schemeClr val="dk1"/>
                </a:solidFill>
                <a:latin typeface="Calibri" pitchFamily="34" charset="0"/>
              </a:rPr>
              <a:t>научная аспирантура может функционировать в рамках образовательной системы, но только при учете особенностей этого уровня образования</a:t>
            </a:r>
            <a:r>
              <a:rPr lang="ru" sz="2400" dirty="0">
                <a:solidFill>
                  <a:schemeClr val="dk1"/>
                </a:solidFill>
                <a:latin typeface="Calibri" pitchFamily="34" charset="0"/>
              </a:rPr>
              <a:t>, а также при учете специфики реализации программ аспирантуры образовательными и научными организациями</a:t>
            </a:r>
            <a:r>
              <a:rPr lang="ru" sz="2400" dirty="0" smtClean="0">
                <a:solidFill>
                  <a:schemeClr val="dk1"/>
                </a:solidFill>
                <a:latin typeface="Calibri" pitchFamily="34" charset="0"/>
              </a:rPr>
              <a:t>.</a:t>
            </a:r>
            <a:endParaRPr sz="2400" dirty="0">
              <a:solidFill>
                <a:schemeClr val="dk1"/>
              </a:solidFill>
            </a:endParaRPr>
          </a:p>
        </p:txBody>
      </p:sp>
      <p:sp>
        <p:nvSpPr>
          <p:cNvPr id="107" name="Google Shape;107;p21"/>
          <p:cNvSpPr txBox="1"/>
          <p:nvPr/>
        </p:nvSpPr>
        <p:spPr>
          <a:xfrm>
            <a:off x="17625" y="190275"/>
            <a:ext cx="9055800" cy="59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21"/>
          <p:cNvSpPr txBox="1"/>
          <p:nvPr/>
        </p:nvSpPr>
        <p:spPr>
          <a:xfrm>
            <a:off x="0" y="348850"/>
            <a:ext cx="9144000" cy="59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 b="1" dirty="0">
                <a:latin typeface="Calibri" pitchFamily="34" charset="0"/>
              </a:rPr>
              <a:t>Научная аспирантура в рамках высшего образования</a:t>
            </a:r>
            <a:endParaRPr sz="2800" b="1" dirty="0">
              <a:latin typeface="Calibri" pitchFamily="34" charset="0"/>
            </a:endParaRPr>
          </a:p>
          <a:p>
            <a:pPr marL="0" lvl="0" indent="0" algn="ctr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200" b="1" dirty="0"/>
          </a:p>
          <a:p>
            <a:pPr marL="457200" lvl="0" indent="-368300" algn="ctr" rtl="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200"/>
              <a:buChar char="-"/>
            </a:pPr>
            <a:endParaRPr sz="2200" dirty="0">
              <a:solidFill>
                <a:schemeClr val="dk1"/>
              </a:solidFill>
            </a:endParaRPr>
          </a:p>
        </p:txBody>
      </p:sp>
      <p:sp>
        <p:nvSpPr>
          <p:cNvPr id="109" name="Google Shape;109;p2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856</Words>
  <Application>Microsoft Office PowerPoint</Application>
  <PresentationFormat>Экран (4:3)</PresentationFormat>
  <Paragraphs>84</Paragraphs>
  <Slides>16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Calibri</vt:lpstr>
      <vt:lpstr>Simple Light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Хохлов Алексей Ремович</dc:creator>
  <cp:lastModifiedBy>Хохлов Алексей Ремович</cp:lastModifiedBy>
  <cp:revision>26</cp:revision>
  <dcterms:modified xsi:type="dcterms:W3CDTF">2018-11-01T13:58:48Z</dcterms:modified>
</cp:coreProperties>
</file>